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26C53-1B25-47DA-AEA5-D9979416D8AC}" v="587" dt="2024-05-15T01:17:48.225"/>
    <p1510:client id="{22F2551A-F04F-4D63-BD63-7D93AEDDE534}" v="197" dt="2024-05-14T22:12:21.484"/>
    <p1510:client id="{2BD436D4-4C45-4117-BC1C-783F4FF37BEB}" v="36" dt="2024-05-14T20:47:40.333"/>
    <p1510:client id="{2CF6D0A2-7436-4B85-BA1D-1868CC98A61E}" v="38" dt="2024-05-14T20:53:02.865"/>
    <p1510:client id="{41F807BB-9585-49AD-8322-73FA8CBC353F}" v="1" dt="2024-05-14T22:18:39.504"/>
    <p1510:client id="{5E507B18-45FC-4205-8618-63F9F5B9CF97}" v="13" dt="2024-05-14T20:49:39.586"/>
    <p1510:client id="{E7C126FB-A2A5-48FB-888A-A8FA5E4B871D}" v="19" dt="2024-05-14T20:38:41.236"/>
    <p1510:client id="{E7FB6D3B-74A7-496A-B133-FEB1F3AF0B2E}" v="11" dt="2024-05-14T22:17:2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5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Diskrimin%C3%A1cia_(znev%C3%BDhod%C5%88ovanie" TargetMode="External"/><Relationship Id="rId2" Type="http://schemas.openxmlformats.org/officeDocument/2006/relationships/hyperlink" Target="https://spravy.pravda.sk/domace/clanok/170600-diskriminacia-je-zakazana-al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aneurouni.com/blog/nielen-rasova-ale-aj-rodova-ci-ina-diskriminacia-je-sucastou-nasich-zivotov-ake-ma-diskriminacia-formy-a-prejavy/" TargetMode="External"/><Relationship Id="rId4" Type="http://schemas.openxmlformats.org/officeDocument/2006/relationships/hyperlink" Target="https://www.humanrightsguide.sk/oblasti/diskriminacia/co-je-diskriminaci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C5A67-118C-4E4F-B36D-98915F747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Diskriminácia na pracovnom pohovore - ADVANCA">
            <a:extLst>
              <a:ext uri="{FF2B5EF4-FFF2-40B4-BE49-F238E27FC236}">
                <a16:creationId xmlns:a16="http://schemas.microsoft.com/office/drawing/2014/main" id="{730E968F-6E8D-0561-70A2-1A53B890D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591" r="-2" b="9850"/>
          <a:stretch/>
        </p:blipFill>
        <p:spPr>
          <a:xfrm>
            <a:off x="-4199" y="10"/>
            <a:ext cx="1219619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F8B35-FE0B-427D-9196-5DB8CC69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494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E9AEBC-1930-B57D-DE1F-574F9164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849" y="1921623"/>
            <a:ext cx="6868301" cy="1750731"/>
          </a:xfrm>
        </p:spPr>
        <p:txBody>
          <a:bodyPr anchor="b">
            <a:normAutofit/>
          </a:bodyPr>
          <a:lstStyle/>
          <a:p>
            <a:pPr algn="ctr"/>
            <a:r>
              <a:rPr lang="sk-SK" b="1">
                <a:solidFill>
                  <a:schemeClr val="tx1"/>
                </a:solidFill>
              </a:rPr>
              <a:t>Diskriminácia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5503F1-8DCA-5D69-FC64-14C0317C0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496" y="4936376"/>
            <a:ext cx="3295006" cy="847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>
                <a:solidFill>
                  <a:schemeClr val="tx1"/>
                </a:solidFill>
              </a:rPr>
              <a:t>Barbora </a:t>
            </a:r>
            <a:r>
              <a:rPr lang="sk-SK" err="1">
                <a:solidFill>
                  <a:schemeClr val="tx1"/>
                </a:solidFill>
              </a:rPr>
              <a:t>Petričová</a:t>
            </a:r>
            <a:r>
              <a:rPr lang="sk-SK">
                <a:solidFill>
                  <a:schemeClr val="tx1"/>
                </a:solidFill>
              </a:rPr>
              <a:t> 2.B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59B18A-94FC-4D49-98EB-BEC65B32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76602" y="4316294"/>
            <a:ext cx="1458419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Štát zoberie invalidným dôchodcom - Domáce - Správy - Pravda">
            <a:extLst>
              <a:ext uri="{FF2B5EF4-FFF2-40B4-BE49-F238E27FC236}">
                <a16:creationId xmlns:a16="http://schemas.microsoft.com/office/drawing/2014/main" id="{5E098F75-446E-C9CC-C4EF-F3035710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12DCC6-BC83-4B12-995C-FEA0244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-144929" y="144931"/>
            <a:ext cx="6858000" cy="656814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EE35C2-CC70-6886-0CEA-2D14446B6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721" y="5295799"/>
            <a:ext cx="4523283" cy="10698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1.OSLABUJE VÔĽU MENŠÍN KU </a:t>
            </a:r>
            <a:r>
              <a:rPr lang="en-US" sz="1600" b="1" dirty="0" err="1">
                <a:solidFill>
                  <a:srgbClr val="FFFFFF"/>
                </a:solidFill>
                <a:latin typeface="Georgia Pro Light"/>
                <a:cs typeface="Arial"/>
              </a:rPr>
              <a:t>sKUTOČNEJ</a:t>
            </a: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 ZMENE SVOJHO </a:t>
            </a: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POSTAVENIA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</a:pPr>
            <a:endParaRPr lang="en-US" sz="1600" b="1" dirty="0">
              <a:solidFill>
                <a:srgbClr val="FFFFFF"/>
              </a:solidFill>
              <a:latin typeface="Georgia Pro Light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2.VYCHOVÁVA NOVÚ GENERÁCIU V PRESVEDČENÍ, ŽE DOSTANE </a:t>
            </a: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VŠETKO BEZ PRÁCE</a:t>
            </a:r>
            <a:endParaRPr lang="en-US" dirty="0"/>
          </a:p>
          <a:p>
            <a:pPr algn="ctr">
              <a:lnSpc>
                <a:spcPct val="110000"/>
              </a:lnSpc>
            </a:pPr>
            <a:endParaRPr lang="en-US" sz="1600" b="1" dirty="0">
              <a:solidFill>
                <a:srgbClr val="FFFFFF"/>
              </a:solidFill>
              <a:latin typeface="Georgia Pro Light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3.NAZNAČUJE, ŽE PRÍSLUŠNÍCI MENŠÍN SÚ MENEJCENNÍ, LEBO NIE SÚ SCHOPNÍ VYHOVIEŤ </a:t>
            </a:r>
            <a:endParaRPr lang="en-US" sz="1600" dirty="0">
              <a:solidFill>
                <a:srgbClr val="FFFFFF"/>
              </a:solidFill>
              <a:latin typeface="Georgia Pro Light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BEŽNÝM POŽIADAVKÁM </a:t>
            </a:r>
            <a:endParaRPr lang="en-US" sz="1600" dirty="0">
              <a:solidFill>
                <a:srgbClr val="FFFFFF"/>
              </a:solidFill>
              <a:latin typeface="Georgia Pro Light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  <a:latin typeface="Georgia Pro Light"/>
                <a:cs typeface="Arial"/>
              </a:rPr>
              <a:t>SPOLOČNOSTI</a:t>
            </a:r>
            <a:endParaRPr lang="en-US" sz="1600" dirty="0">
              <a:solidFill>
                <a:srgbClr val="FFFFFF"/>
              </a:solidFill>
              <a:latin typeface="Georgia Pro Light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endParaRPr lang="en-US" sz="500" b="1">
              <a:solidFill>
                <a:srgbClr val="FFFFFF"/>
              </a:solidFill>
              <a:latin typeface="Georgia Pro Light"/>
              <a:cs typeface="Arial"/>
            </a:endParaRPr>
          </a:p>
          <a:p>
            <a:pPr>
              <a:lnSpc>
                <a:spcPct val="110000"/>
              </a:lnSpc>
            </a:pPr>
            <a:endParaRPr lang="sk-SK" sz="5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8134" y="378231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4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 diskriminácii - Liga za duševné zdravie">
            <a:extLst>
              <a:ext uri="{FF2B5EF4-FFF2-40B4-BE49-F238E27FC236}">
                <a16:creationId xmlns:a16="http://schemas.microsoft.com/office/drawing/2014/main" id="{013716FD-7EA7-3907-79F1-1CCFF2D99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1"/>
            <a:ext cx="12191979" cy="685800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80C6B76-4D7E-4FE2-84E4-C4734B2B4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1"/>
            <a:ext cx="12191999" cy="377945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3CB604-9A78-0915-3C2C-8F175488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76" y="640027"/>
            <a:ext cx="10447724" cy="1030880"/>
          </a:xfrm>
        </p:spPr>
        <p:txBody>
          <a:bodyPr anchor="b"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Diskriminácia a ľudské práva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B18CFD-77B0-2B43-888E-5B2BBC90A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66" y="3772791"/>
            <a:ext cx="10381316" cy="464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sk-SK" sz="1600" b="1" dirty="0">
                <a:solidFill>
                  <a:schemeClr val="tx1"/>
                </a:solidFill>
                <a:ea typeface="+mn-lt"/>
                <a:cs typeface="+mn-lt"/>
              </a:rPr>
              <a:t>Podľa práva ľudských práv je právo na rovnosť (rovné zaobchádzanie) a nediskriminácie chránené dvoma spôsobmi. V niektorých zákonoch zákaz diskriminácie nevystupuje ako osobitné právo, ale len v súvzťažnosti s inými základnými právami a slobodami zaručenými príslušnými zákonmi.  Vláda musí napríklad rešpektovať vaše právo na súkromie a rodinný život či právo na spravodlivý proces bez diskriminácie.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1808741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6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How To Prevent Discrimination In The Workplace: The Best Tips For A Safe  Work Environment">
            <a:extLst>
              <a:ext uri="{FF2B5EF4-FFF2-40B4-BE49-F238E27FC236}">
                <a16:creationId xmlns:a16="http://schemas.microsoft.com/office/drawing/2014/main" id="{B410F803-E28E-C241-A798-F1BB7B40F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12DCC6-BC83-4B12-995C-FEA0244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-144929" y="144931"/>
            <a:ext cx="6858000" cy="656814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20ED38-D95A-E778-A1DC-5AB94350C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70" y="476723"/>
            <a:ext cx="5291275" cy="2485479"/>
          </a:xfrm>
        </p:spPr>
        <p:txBody>
          <a:bodyPr anchor="b"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Čo sa dá proti diskriminácii robiť?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C3B49A-79E9-2D16-73F9-30CA988FC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996" y="4812426"/>
            <a:ext cx="10332488" cy="1137107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lnSpc>
                <a:spcPct val="110000"/>
              </a:lnSpc>
              <a:buChar char="•"/>
            </a:pPr>
            <a:r>
              <a:rPr lang="sk-SK" sz="1600" b="1" dirty="0">
                <a:solidFill>
                  <a:srgbClr val="FFFFFF"/>
                </a:solidFill>
              </a:rPr>
              <a:t>Konfrontácia diskriminujúcej osobnosti (</a:t>
            </a:r>
            <a:r>
              <a:rPr lang="sk-SK" sz="1600" b="1" dirty="0">
                <a:solidFill>
                  <a:srgbClr val="FFFFFF"/>
                </a:solidFill>
                <a:latin typeface="Georgia Pro Light"/>
                <a:cs typeface="helvetica"/>
              </a:rPr>
              <a:t>podanie sťažnosti na danú osobu, môžete tiež podať podnet na ústavný súd, sťažnosť na Európsky súd pre ľudské práva,...)</a:t>
            </a:r>
          </a:p>
          <a:p>
            <a:pPr marL="171450" indent="-171450">
              <a:lnSpc>
                <a:spcPct val="110000"/>
              </a:lnSpc>
              <a:buChar char="•"/>
            </a:pPr>
            <a:r>
              <a:rPr lang="sk-SK" sz="1600" b="1" dirty="0">
                <a:solidFill>
                  <a:srgbClr val="FFFFFF"/>
                </a:solidFill>
                <a:latin typeface="Georgia Pro Light"/>
                <a:cs typeface="helvetica"/>
              </a:rPr>
              <a:t> Na riešenie psychickej ujmy spôsobenú diskriminujúcim </a:t>
            </a:r>
            <a:endParaRPr lang="sk-SK" dirty="0">
              <a:solidFill>
                <a:srgbClr val="CCC9C2"/>
              </a:solidFill>
              <a:latin typeface="Georgia Pro Light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sk-SK" sz="1600" b="1" dirty="0">
                <a:solidFill>
                  <a:srgbClr val="FFFFFF"/>
                </a:solidFill>
                <a:latin typeface="Georgia Pro Light"/>
                <a:cs typeface="helvetica"/>
              </a:rPr>
              <a:t>   človekom je dobré obrátiť sa na psychológa</a:t>
            </a:r>
            <a:endParaRPr lang="sk-SK" dirty="0"/>
          </a:p>
          <a:p>
            <a:pPr marL="285750" indent="-285750">
              <a:lnSpc>
                <a:spcPct val="110000"/>
              </a:lnSpc>
              <a:buChar char="•"/>
            </a:pPr>
            <a:r>
              <a:rPr lang="sk-SK" sz="1600" b="1" dirty="0">
                <a:solidFill>
                  <a:srgbClr val="FFFFFF"/>
                </a:solidFill>
                <a:latin typeface="Georgia Pro Light"/>
                <a:cs typeface="helvetica"/>
              </a:rPr>
              <a:t>S človekom, ktorý diskriminuje, toho žiaľ veľa urobiť nemôžete, zväčša ho len tak nenapravíte</a:t>
            </a:r>
            <a:endParaRPr lang="sk-SK" sz="1600" dirty="0">
              <a:solidFill>
                <a:srgbClr val="FFFFFF"/>
              </a:solidFill>
              <a:latin typeface="Georgia Pro Light"/>
              <a:cs typeface="helvetica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8134" y="378231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7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6173E-06C0-711B-1F42-32A96EB8F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1425" y="-1690314"/>
            <a:ext cx="7276733" cy="3381398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Zdroje: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349384-4456-64AA-ABF4-E2242910D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835" y="2248501"/>
            <a:ext cx="7276733" cy="11816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sk-SK" sz="1400" dirty="0">
                <a:ea typeface="+mn-lt"/>
                <a:cs typeface="+mn-lt"/>
                <a:hlinkClick r:id="rId2"/>
              </a:rPr>
              <a:t>https://spravy.pravda.sk/domace/clanok/170600-diskriminacia-je-zakazana-ale/</a:t>
            </a:r>
            <a:endParaRPr lang="sk-SK" sz="14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sk-SK" sz="1400" dirty="0">
                <a:ea typeface="+mn-lt"/>
                <a:cs typeface="+mn-lt"/>
                <a:hlinkClick r:id="rId3"/>
              </a:rPr>
              <a:t>https://sk.wikipedia.org/wiki/Diskrimin%C3%A1cia_(znev%C3%BDhod%C5%88ovanie</a:t>
            </a:r>
            <a:r>
              <a:rPr lang="sk-SK" sz="1400" dirty="0">
                <a:ea typeface="+mn-lt"/>
                <a:cs typeface="+mn-lt"/>
              </a:rPr>
              <a:t>)</a:t>
            </a:r>
          </a:p>
          <a:p>
            <a:pPr marL="285750" indent="-285750">
              <a:buChar char="•"/>
            </a:pPr>
            <a:r>
              <a:rPr lang="sk-SK" sz="1400" dirty="0">
                <a:ea typeface="+mn-lt"/>
                <a:cs typeface="+mn-lt"/>
                <a:hlinkClick r:id="rId4"/>
              </a:rPr>
              <a:t>https://www.humanrightsguide.sk/oblasti/diskriminacia/co-je-diskriminacia</a:t>
            </a:r>
            <a:endParaRPr lang="sk-SK" sz="14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sk-SK" sz="1400" dirty="0">
                <a:ea typeface="+mn-lt"/>
                <a:cs typeface="+mn-lt"/>
                <a:hlinkClick r:id="rId5"/>
              </a:rPr>
              <a:t>https://www.paneurouni.com/blog/nielen-rasova-ale-aj-rodova-ci-ina-diskriminacia-je-sucastou-nasich-zivotov-ake-ma-diskriminacia-formy-a-prejavy/</a:t>
            </a:r>
            <a:endParaRPr lang="sk-SK" sz="1400" dirty="0">
              <a:ea typeface="+mn-lt"/>
              <a:cs typeface="+mn-lt"/>
            </a:endParaRPr>
          </a:p>
          <a:p>
            <a:pPr marL="285750" indent="-285750"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167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3BAE0-EFC5-0E52-4E82-DC8629376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955" y="393981"/>
            <a:ext cx="9629968" cy="3381398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ĎAKUJEM ZA POZORNOSŤ &lt;3</a:t>
            </a:r>
          </a:p>
        </p:txBody>
      </p:sp>
    </p:spTree>
    <p:extLst>
      <p:ext uri="{BB962C8B-B14F-4D97-AF65-F5344CB8AC3E}">
        <p14:creationId xmlns:p14="http://schemas.microsoft.com/office/powerpoint/2010/main" val="22929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6F7EA0E-9196-4767-BBF1-F01DC431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Diskriminácia na pracovisku – Lalinsky Advokat">
            <a:extLst>
              <a:ext uri="{FF2B5EF4-FFF2-40B4-BE49-F238E27FC236}">
                <a16:creationId xmlns:a16="http://schemas.microsoft.com/office/drawing/2014/main" id="{00D7EB97-A201-1F14-BCE2-078C98DF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9" b="11346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A76F333A-62E0-4AF3-80DE-CFDF4B376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53473 w 12192000"/>
              <a:gd name="connsiteY0" fmla="*/ 805938 h 6858000"/>
              <a:gd name="connsiteX1" fmla="*/ 964227 w 12192000"/>
              <a:gd name="connsiteY1" fmla="*/ 2995186 h 6858000"/>
              <a:gd name="connsiteX2" fmla="*/ 964227 w 12192000"/>
              <a:gd name="connsiteY2" fmla="*/ 3263695 h 6858000"/>
              <a:gd name="connsiteX3" fmla="*/ 964227 w 12192000"/>
              <a:gd name="connsiteY3" fmla="*/ 4781551 h 6858000"/>
              <a:gd name="connsiteX4" fmla="*/ 5343237 w 12192000"/>
              <a:gd name="connsiteY4" fmla="*/ 4781551 h 6858000"/>
              <a:gd name="connsiteX5" fmla="*/ 5343237 w 12192000"/>
              <a:gd name="connsiteY5" fmla="*/ 2995186 h 6858000"/>
              <a:gd name="connsiteX6" fmla="*/ 3153992 w 12192000"/>
              <a:gd name="connsiteY6" fmla="*/ 805938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53473" y="805938"/>
                </a:moveTo>
                <a:cubicBezTo>
                  <a:pt x="1944364" y="805938"/>
                  <a:pt x="964227" y="1786104"/>
                  <a:pt x="964227" y="2995186"/>
                </a:cubicBezTo>
                <a:lnTo>
                  <a:pt x="964227" y="3263695"/>
                </a:lnTo>
                <a:lnTo>
                  <a:pt x="964227" y="4781551"/>
                </a:lnTo>
                <a:lnTo>
                  <a:pt x="5343237" y="4781551"/>
                </a:lnTo>
                <a:lnTo>
                  <a:pt x="5343237" y="2995186"/>
                </a:lnTo>
                <a:cubicBezTo>
                  <a:pt x="5343237" y="1786104"/>
                  <a:pt x="4363097" y="805938"/>
                  <a:pt x="3153992" y="8059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3A04C-9D9E-B294-243C-7B5EDA574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570" y="5209099"/>
            <a:ext cx="10388030" cy="981633"/>
          </a:xfrm>
        </p:spPr>
        <p:txBody>
          <a:bodyPr anchor="ctr"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Čo je diskriminácia?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B71381-64C6-0CEF-D32E-EEA5B1B5F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024" y="3429000"/>
            <a:ext cx="4419600" cy="1459933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 algn="ctr">
              <a:lnSpc>
                <a:spcPct val="110000"/>
              </a:lnSpc>
              <a:buChar char="•"/>
            </a:pPr>
            <a:r>
              <a:rPr lang="sk-SK" sz="1600" b="1">
                <a:solidFill>
                  <a:srgbClr val="FFFFFF"/>
                </a:solidFill>
                <a:ea typeface="+mn-lt"/>
                <a:cs typeface="+mn-lt"/>
              </a:rPr>
              <a:t>je také konanie, keď sa v tej istej situácii zaobchádza s jedným človekom (skupinou ľudí, organizáciou, krajinou, skupinou krajín) inak než s iným človekom (skupinou ľudí, organizáciou, krajinou, skupinou krajín) na základe jeho odlišnosti</a:t>
            </a:r>
            <a:endParaRPr lang="sk-SK" sz="1600" b="1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150063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5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Diskriminácia na pracovisku - zákon, ako podať anonymnú sťažnosť -  Vpeniaze.sk">
            <a:extLst>
              <a:ext uri="{FF2B5EF4-FFF2-40B4-BE49-F238E27FC236}">
                <a16:creationId xmlns:a16="http://schemas.microsoft.com/office/drawing/2014/main" id="{88A15E47-FF32-ED99-518B-FFA3D56E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12DCC6-BC83-4B12-995C-FEA0244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-144929" y="144931"/>
            <a:ext cx="6858000" cy="656814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960100-1AC1-80C0-17B9-B3E824FD8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956" y="51447"/>
            <a:ext cx="4837048" cy="578754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 algn="ctr">
              <a:lnSpc>
                <a:spcPct val="110000"/>
              </a:lnSpc>
              <a:buChar char="•"/>
            </a:pPr>
            <a:r>
              <a:rPr lang="sk-SK" sz="1600" b="1">
                <a:solidFill>
                  <a:srgbClr val="FFFFFF"/>
                </a:solidFill>
                <a:ea typeface="+mn-lt"/>
                <a:cs typeface="+mn-lt"/>
              </a:rPr>
              <a:t>Diskriminácia je v moderných demokratických spoločnostiach považovaná za neprípustnú a minimálne jej vyššie vymedzené formy sú v súčasnosti zakazované zákonmi a medzinárodnými zmluvami</a:t>
            </a:r>
          </a:p>
          <a:p>
            <a:pPr marL="285750" indent="-285750" algn="ctr">
              <a:lnSpc>
                <a:spcPct val="110000"/>
              </a:lnSpc>
              <a:buChar char="•"/>
            </a:pPr>
            <a:r>
              <a:rPr lang="sk-SK" sz="1600" b="1">
                <a:solidFill>
                  <a:srgbClr val="FFFFFF"/>
                </a:solidFill>
                <a:ea typeface="+mn-lt"/>
                <a:cs typeface="+mn-lt"/>
              </a:rPr>
              <a:t>V roku 2004 prijalo Slovensko tzv. antidiskriminačný zákon., ktorý vychádza z antidiskriminačných smerníc Európskej únie</a:t>
            </a:r>
            <a:endParaRPr lang="sk-SK" sz="1600" b="1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8134" y="378231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2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5F6C49D-6EFC-4F5A-87F0-18CF52E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Väčšina Európanov si myslí, že v ich krajine je rozšírená diskriminácia -  Európska komisia">
            <a:extLst>
              <a:ext uri="{FF2B5EF4-FFF2-40B4-BE49-F238E27FC236}">
                <a16:creationId xmlns:a16="http://schemas.microsoft.com/office/drawing/2014/main" id="{288F7765-84D5-BE9C-575B-D644AF11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0" r="25576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7DFF1406-B47A-4A4A-B1C2-DA1ECF5DC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96" y="854115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5F5589-5B84-69B9-B073-D4B635A2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14" y="2080471"/>
            <a:ext cx="3372375" cy="3456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Dôvody pre diskriminačné správanie:</a:t>
            </a:r>
          </a:p>
          <a:p>
            <a:pPr algn="ctr"/>
            <a:endParaRPr lang="en-US" sz="4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00F3EE-54F9-C9E9-2365-69B2CB0B3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831476"/>
            <a:ext cx="4419599" cy="518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endParaRPr lang="en-US" sz="1200" b="1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 err="1">
                <a:solidFill>
                  <a:schemeClr val="tx1"/>
                </a:solidFill>
              </a:rPr>
              <a:t>osobnostné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problémy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diskriminujúcich</a:t>
            </a:r>
            <a:r>
              <a:rPr lang="en-US" sz="1200" b="1">
                <a:solidFill>
                  <a:schemeClr val="tx1"/>
                </a:solidFill>
              </a:rPr>
              <a:t> (</a:t>
            </a:r>
            <a:r>
              <a:rPr lang="en-US" sz="1200" b="1" err="1">
                <a:solidFill>
                  <a:schemeClr val="tx1"/>
                </a:solidFill>
              </a:rPr>
              <a:t>komplexy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menejcennosti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podceňovanie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iných</a:t>
            </a:r>
            <a:r>
              <a:rPr lang="en-US" sz="1200" b="1">
                <a:solidFill>
                  <a:schemeClr val="tx1"/>
                </a:solidFill>
              </a:rPr>
              <a:t> pre </a:t>
            </a:r>
            <a:r>
              <a:rPr lang="en-US" sz="1200" b="1" err="1">
                <a:solidFill>
                  <a:schemeClr val="tx1"/>
                </a:solidFill>
              </a:rPr>
              <a:t>zvyšovanie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vlastného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sebavedomia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znižovanie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agresivity</a:t>
            </a:r>
            <a:r>
              <a:rPr lang="en-US" sz="1200" b="1">
                <a:solidFill>
                  <a:schemeClr val="tx1"/>
                </a:solidFill>
              </a:rPr>
              <a:t> po </a:t>
            </a:r>
            <a:r>
              <a:rPr lang="en-US" sz="1200" b="1" err="1">
                <a:solidFill>
                  <a:schemeClr val="tx1"/>
                </a:solidFill>
              </a:rPr>
              <a:t>duševných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traumách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týmto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spôsobom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autoritatívnosť</a:t>
            </a:r>
            <a:r>
              <a:rPr lang="en-US" sz="1200" b="1">
                <a:solidFill>
                  <a:schemeClr val="tx1"/>
                </a:solidFill>
              </a:rPr>
              <a:t>…)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 err="1">
                <a:solidFill>
                  <a:schemeClr val="tx1"/>
                </a:solidFill>
              </a:rPr>
              <a:t>socializácia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diskriminujúcich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ľudí</a:t>
            </a:r>
            <a:r>
              <a:rPr lang="en-US" sz="1200" b="1">
                <a:solidFill>
                  <a:schemeClr val="tx1"/>
                </a:solidFill>
              </a:rPr>
              <a:t> (</a:t>
            </a:r>
            <a:r>
              <a:rPr lang="en-US" sz="1200" b="1" err="1">
                <a:solidFill>
                  <a:schemeClr val="tx1"/>
                </a:solidFill>
              </a:rPr>
              <a:t>prevládajúci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názor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na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vlastnú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subkultúru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kultúrna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identita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spoločenské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postavenie</a:t>
            </a:r>
            <a:r>
              <a:rPr lang="en-US" sz="1200" b="1">
                <a:solidFill>
                  <a:schemeClr val="tx1"/>
                </a:solidFill>
              </a:rPr>
              <a:t>…)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>
                <a:solidFill>
                  <a:schemeClr val="tx1"/>
                </a:solidFill>
              </a:rPr>
              <a:t>stereotypy (</a:t>
            </a:r>
            <a:r>
              <a:rPr lang="en-US" sz="1200" b="1" err="1">
                <a:solidFill>
                  <a:schemeClr val="tx1"/>
                </a:solidFill>
              </a:rPr>
              <a:t>zúžené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predstavy</a:t>
            </a:r>
            <a:r>
              <a:rPr lang="en-US" sz="1200" b="1">
                <a:solidFill>
                  <a:schemeClr val="tx1"/>
                </a:solidFill>
              </a:rPr>
              <a:t> o </a:t>
            </a:r>
            <a:r>
              <a:rPr lang="en-US" sz="1200" b="1" err="1">
                <a:solidFill>
                  <a:schemeClr val="tx1"/>
                </a:solidFill>
              </a:rPr>
              <a:t>iných</a:t>
            </a:r>
            <a:r>
              <a:rPr lang="en-US" sz="1200" b="1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 err="1">
                <a:solidFill>
                  <a:schemeClr val="tx1"/>
                </a:solidFill>
              </a:rPr>
              <a:t>predsudky</a:t>
            </a:r>
            <a:r>
              <a:rPr lang="en-US" sz="1200" b="1">
                <a:solidFill>
                  <a:schemeClr val="tx1"/>
                </a:solidFill>
              </a:rPr>
              <a:t> (</a:t>
            </a:r>
            <a:r>
              <a:rPr lang="en-US" sz="1200" b="1" err="1">
                <a:solidFill>
                  <a:schemeClr val="tx1"/>
                </a:solidFill>
              </a:rPr>
              <a:t>ideológiou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vštepené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negatívne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hodnotenia</a:t>
            </a:r>
            <a:r>
              <a:rPr lang="en-US" sz="1200" b="1">
                <a:solidFill>
                  <a:schemeClr val="tx1"/>
                </a:solidFill>
              </a:rPr>
              <a:t> s </a:t>
            </a:r>
            <a:r>
              <a:rPr lang="en-US" sz="1200" b="1" err="1">
                <a:solidFill>
                  <a:schemeClr val="tx1"/>
                </a:solidFill>
              </a:rPr>
              <a:t>emocionálnou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zložkou</a:t>
            </a:r>
            <a:r>
              <a:rPr lang="en-US" sz="1200" b="1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 err="1">
                <a:solidFill>
                  <a:schemeClr val="tx1"/>
                </a:solidFill>
              </a:rPr>
              <a:t>právny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rámec</a:t>
            </a:r>
            <a:r>
              <a:rPr lang="en-US" sz="1200" b="1">
                <a:solidFill>
                  <a:schemeClr val="tx1"/>
                </a:solidFill>
              </a:rPr>
              <a:t>, </a:t>
            </a:r>
            <a:r>
              <a:rPr lang="en-US" sz="1200" b="1" err="1">
                <a:solidFill>
                  <a:schemeClr val="tx1"/>
                </a:solidFill>
              </a:rPr>
              <a:t>ktorý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diskrimináciu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1200" b="1" err="1">
                <a:solidFill>
                  <a:schemeClr val="tx1"/>
                </a:solidFill>
              </a:rPr>
              <a:t>umožňuje</a:t>
            </a:r>
            <a:endParaRPr lang="en-US" sz="1200" b="1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75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Aj diskriminácia vo svojich rôznych podobách sa nás dotýka! – Nadácia DEDO">
            <a:extLst>
              <a:ext uri="{FF2B5EF4-FFF2-40B4-BE49-F238E27FC236}">
                <a16:creationId xmlns:a16="http://schemas.microsoft.com/office/drawing/2014/main" id="{2D1C4836-1894-C96D-4768-99CF2F826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12DCC6-BC83-4B12-995C-FEA0244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-144929" y="144931"/>
            <a:ext cx="6858000" cy="656814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1FC9C3-55EC-6AE8-927E-C2665CB7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748" y="1161232"/>
            <a:ext cx="5291275" cy="24854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Druhy diskriminácie</a:t>
            </a:r>
            <a:endParaRPr lang="en-US" b="1" kern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87780E-61A0-41FA-96E4-A98EE640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250" y="4802740"/>
            <a:ext cx="3694048" cy="11371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err="1">
                <a:solidFill>
                  <a:srgbClr val="FFFFFF"/>
                </a:solidFill>
              </a:rPr>
              <a:t>Diskriminácia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ľudí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môže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mať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množstvo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najrozmanitejších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dôvodov</a:t>
            </a:r>
            <a:r>
              <a:rPr lang="en-US" b="1">
                <a:solidFill>
                  <a:srgbClr val="FFFFFF"/>
                </a:solidFill>
              </a:rPr>
              <a:t>, </a:t>
            </a:r>
            <a:r>
              <a:rPr lang="en-US" b="1" err="1">
                <a:solidFill>
                  <a:srgbClr val="FFFFFF"/>
                </a:solidFill>
              </a:rPr>
              <a:t>ako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napríklad</a:t>
            </a:r>
            <a:r>
              <a:rPr lang="en-US" b="1">
                <a:solidFill>
                  <a:srgbClr val="FFFFFF"/>
                </a:solidFill>
              </a:rPr>
              <a:t>:</a:t>
            </a:r>
            <a:endParaRPr lang="sk-SK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400">
              <a:solidFill>
                <a:srgbClr val="FFFFFF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8134" y="378231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5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Rodovo korektný jazyk alebo ako sú ženy diskriminované v jazyku">
            <a:extLst>
              <a:ext uri="{FF2B5EF4-FFF2-40B4-BE49-F238E27FC236}">
                <a16:creationId xmlns:a16="http://schemas.microsoft.com/office/drawing/2014/main" id="{DD25B0D9-23D3-D7B2-D852-1CE70C5E7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0C6B76-4D7E-4FE2-84E4-C4734B2B4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078542"/>
            <a:ext cx="12191999" cy="377945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B12B33-CC32-DBBF-3753-214852B62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392" y="1952160"/>
            <a:ext cx="7899498" cy="22552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lang="sk-SK" b="1">
                <a:solidFill>
                  <a:schemeClr val="tx1"/>
                </a:solidFill>
                <a:ea typeface="+mn-lt"/>
                <a:cs typeface="+mn-lt"/>
              </a:rPr>
              <a:t>rasový alebo etnický pôvod, národnosť, štátne občianstvo</a:t>
            </a:r>
            <a:endParaRPr lang="sk-SK" b="1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lang="sk-SK" b="1">
                <a:solidFill>
                  <a:schemeClr val="tx1"/>
                </a:solidFill>
                <a:ea typeface="+mn-lt"/>
                <a:cs typeface="+mn-lt"/>
              </a:rPr>
              <a:t>jazyk</a:t>
            </a:r>
            <a:endParaRPr lang="sk-SK" b="1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lang="sk-SK" b="1">
                <a:solidFill>
                  <a:schemeClr val="tx1"/>
                </a:solidFill>
                <a:ea typeface="+mn-lt"/>
                <a:cs typeface="+mn-lt"/>
              </a:rPr>
              <a:t>rodinný stav, povinnosť k rodine</a:t>
            </a:r>
            <a:endParaRPr lang="sk-SK" b="1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lang="sk-SK" b="1">
                <a:solidFill>
                  <a:schemeClr val="tx1"/>
                </a:solidFill>
                <a:ea typeface="+mn-lt"/>
                <a:cs typeface="+mn-lt"/>
              </a:rPr>
              <a:t>vierovyznanie</a:t>
            </a:r>
            <a:endParaRPr lang="sk-SK" b="1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lang="sk-SK" b="1">
                <a:solidFill>
                  <a:schemeClr val="tx1"/>
                </a:solidFill>
                <a:ea typeface="+mn-lt"/>
                <a:cs typeface="+mn-lt"/>
              </a:rPr>
              <a:t>sociálny pôvod, majetok</a:t>
            </a:r>
            <a:endParaRPr lang="sk-SK" b="1">
              <a:solidFill>
                <a:schemeClr val="tx1"/>
              </a:solidFill>
            </a:endParaRPr>
          </a:p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lang="sk-SK" b="1">
                <a:solidFill>
                  <a:schemeClr val="tx1"/>
                </a:solidFill>
                <a:ea typeface="+mn-lt"/>
                <a:cs typeface="+mn-lt"/>
              </a:rPr>
              <a:t>vek</a:t>
            </a:r>
            <a:endParaRPr lang="sk-SK" b="1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</a:pPr>
            <a:endParaRPr lang="sk-SK" sz="5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503528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3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ošatenie, exteriér, osoba, nebo&#10;&#10;Automaticky generovaný popis">
            <a:extLst>
              <a:ext uri="{FF2B5EF4-FFF2-40B4-BE49-F238E27FC236}">
                <a16:creationId xmlns:a16="http://schemas.microsoft.com/office/drawing/2014/main" id="{BD4CACD2-62ED-35AC-2425-C7C60C6D9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5" b="14683"/>
          <a:stretch/>
        </p:blipFill>
        <p:spPr>
          <a:xfrm>
            <a:off x="22432" y="1"/>
            <a:ext cx="12191979" cy="685800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F80C6B76-4D7E-4FE2-84E4-C4734B2B4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078542"/>
            <a:ext cx="12191999" cy="377945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C2D040-F250-85D0-99F0-C58E32B75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600" y="2847870"/>
            <a:ext cx="10381316" cy="464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buChar char="•"/>
            </a:pPr>
            <a:r>
              <a:rPr lang="sk-SK" b="1" dirty="0">
                <a:solidFill>
                  <a:srgbClr val="FFFFFF"/>
                </a:solidFill>
                <a:ea typeface="+mn-lt"/>
                <a:cs typeface="+mn-lt"/>
              </a:rPr>
              <a:t>   ROD / pohlavie</a:t>
            </a:r>
            <a:endParaRPr lang="sk-SK"/>
          </a:p>
          <a:p>
            <a:pPr algn="ctr">
              <a:lnSpc>
                <a:spcPct val="110000"/>
              </a:lnSpc>
              <a:buChar char="•"/>
            </a:pPr>
            <a:r>
              <a:rPr lang="sk-SK" b="1" dirty="0">
                <a:solidFill>
                  <a:srgbClr val="FFFFFF"/>
                </a:solidFill>
                <a:ea typeface="+mn-lt"/>
                <a:cs typeface="+mn-lt"/>
              </a:rPr>
              <a:t>   sexuálna orientácia</a:t>
            </a:r>
            <a:endParaRPr lang="sk-SK" b="1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buChar char="•"/>
            </a:pPr>
            <a:r>
              <a:rPr lang="sk-SK" b="1" dirty="0">
                <a:solidFill>
                  <a:srgbClr val="FFFFFF"/>
                </a:solidFill>
                <a:ea typeface="+mn-lt"/>
                <a:cs typeface="+mn-lt"/>
              </a:rPr>
              <a:t>   politická príslušnosť, členstvo v politických či odborových organizáciách</a:t>
            </a:r>
            <a:endParaRPr lang="sk-SK" b="1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buChar char="•"/>
            </a:pPr>
            <a:r>
              <a:rPr lang="sk-SK" b="1" dirty="0">
                <a:solidFill>
                  <a:srgbClr val="FFFFFF"/>
                </a:solidFill>
                <a:ea typeface="+mn-lt"/>
                <a:cs typeface="+mn-lt"/>
              </a:rPr>
              <a:t>   zdravotné postihnutie</a:t>
            </a:r>
            <a:endParaRPr lang="sk-SK" b="1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buChar char="•"/>
            </a:pPr>
            <a:r>
              <a:rPr lang="sk-SK" b="1" dirty="0">
                <a:solidFill>
                  <a:srgbClr val="FFFFFF"/>
                </a:solidFill>
                <a:ea typeface="+mn-lt"/>
                <a:cs typeface="+mn-lt"/>
              </a:rPr>
              <a:t>   ďalšie dôvody, môžu vyplývať z akéhokoľvek predsudku</a:t>
            </a:r>
            <a:endParaRPr lang="sk-SK" b="1">
              <a:solidFill>
                <a:srgbClr val="FFFFFF"/>
              </a:solidFill>
            </a:endParaRPr>
          </a:p>
          <a:p>
            <a:pPr marL="285750" indent="-285750" algn="r">
              <a:lnSpc>
                <a:spcPct val="110000"/>
              </a:lnSpc>
              <a:buChar char="•"/>
            </a:pPr>
            <a:endParaRPr lang="sk-SK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503528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1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Diskriminácia Archives » UnitedLife">
            <a:extLst>
              <a:ext uri="{FF2B5EF4-FFF2-40B4-BE49-F238E27FC236}">
                <a16:creationId xmlns:a16="http://schemas.microsoft.com/office/drawing/2014/main" id="{B198F146-C56E-CC1B-10D3-AB374D65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5" b="1292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9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B89A34-F9ED-2FE0-C6F2-5AABD5941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964" y="2251805"/>
            <a:ext cx="3373063" cy="184849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3700" b="1" dirty="0">
                <a:solidFill>
                  <a:schemeClr val="tx1"/>
                </a:solidFill>
              </a:rPr>
              <a:t>Diskriminácia je zakázaná, ale...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212E1A-1881-77C5-571D-6CE9EAFEC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615" y="1369229"/>
            <a:ext cx="3890608" cy="54678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k-SK" sz="1400" b="1" dirty="0">
                <a:solidFill>
                  <a:schemeClr val="tx1"/>
                </a:solidFill>
                <a:ea typeface="+mn-lt"/>
                <a:cs typeface="+mn-lt"/>
              </a:rPr>
              <a:t>Hoci naše zákony diskrimináciu pre sexuálnu orientáciu na papieri zakazujú, homosexuáli sa s ňou v reálnom živote stretávajú každodenne.</a:t>
            </a:r>
          </a:p>
          <a:p>
            <a:pPr algn="ctr">
              <a:lnSpc>
                <a:spcPct val="110000"/>
              </a:lnSpc>
            </a:pPr>
            <a:r>
              <a:rPr lang="sk-SK" sz="1400" b="1" dirty="0">
                <a:solidFill>
                  <a:schemeClr val="tx1"/>
                </a:solidFill>
                <a:ea typeface="+mn-lt"/>
                <a:cs typeface="+mn-lt"/>
              </a:rPr>
              <a:t>Už len nemožnosť sobášov má veľa reálnych negatívnych dosahov na ich životy – či už v oblasti majetkových vzťahov, dedenia, alebo prístupu k takým bežným veciam, ako je napríklad mobilné číslo po zosnulom partnerovi alebo informácie o zdravotnom stave, ak leží v nemocnici.</a:t>
            </a:r>
            <a:endParaRPr lang="sk-SK" sz="1400" b="1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152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1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F6C49D-6EFC-4F5A-87F0-18CF52E7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pic>
        <p:nvPicPr>
          <p:cNvPr id="4" name="Obrázok 3" descr="Bogdanović Nikola: Pozitivna diskriminacija=diskriminacija">
            <a:extLst>
              <a:ext uri="{FF2B5EF4-FFF2-40B4-BE49-F238E27FC236}">
                <a16:creationId xmlns:a16="http://schemas.microsoft.com/office/drawing/2014/main" id="{4193F32F-22E2-6F2F-EAE3-86D25BB6B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6" r="5882" b="-164"/>
          <a:stretch/>
        </p:blipFill>
        <p:spPr>
          <a:xfrm>
            <a:off x="1" y="10"/>
            <a:ext cx="6099673" cy="686908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DFF1406-B47A-4A4A-B1C2-DA1ECF5DC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96" y="854115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rgbClr val="00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6FCCAB-BC87-4AA5-50BE-456A3954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14" y="2080471"/>
            <a:ext cx="3372375" cy="3456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Pozitívna diskriminácia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799F11-7EE5-9D57-3DC1-BFA5D9806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5088" y="528917"/>
            <a:ext cx="5125569" cy="58427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>
              <a:lnSpc>
                <a:spcPct val="110000"/>
              </a:lnSpc>
              <a:buFont typeface="Arial,Sans-Serif"/>
              <a:buChar char="•"/>
            </a:pPr>
            <a:r>
              <a:rPr lang="en-US" sz="1600" b="1" i="1" dirty="0">
                <a:solidFill>
                  <a:schemeClr val="tx1"/>
                </a:solidFill>
                <a:latin typeface="Georgia Pro Light"/>
                <a:cs typeface="Arial"/>
              </a:rPr>
              <a:t>ZVÝHODŇOVANIE </a:t>
            </a:r>
            <a:endParaRPr lang="en-US" sz="1600">
              <a:solidFill>
                <a:schemeClr val="tx1"/>
              </a:solidFill>
              <a:latin typeface="Georgia Pro Light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600" b="1" i="1" dirty="0">
                <a:solidFill>
                  <a:schemeClr val="tx1"/>
                </a:solidFill>
                <a:latin typeface="Georgia Pro Light"/>
                <a:cs typeface="Arial"/>
              </a:rPr>
              <a:t>DISKRIMINOVANÝCH</a:t>
            </a:r>
            <a:r>
              <a:rPr lang="en-US" sz="1600" b="1" dirty="0">
                <a:solidFill>
                  <a:schemeClr val="tx1"/>
                </a:solidFill>
                <a:latin typeface="Georgia Pro Light"/>
                <a:cs typeface="Arial"/>
              </a:rPr>
              <a:t> ALEBO </a:t>
            </a:r>
            <a:endParaRPr lang="en-US" sz="1600" dirty="0">
              <a:solidFill>
                <a:schemeClr val="tx1"/>
              </a:solidFill>
              <a:latin typeface="Georgia Pro Light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1600" b="1" i="1" dirty="0">
                <a:solidFill>
                  <a:schemeClr val="tx1"/>
                </a:solidFill>
                <a:latin typeface="Georgia Pro Light"/>
                <a:cs typeface="Segoe UI"/>
              </a:rPr>
              <a:t>ZVÝHODŇOVANIE ZNEVÝHODNENÝCH</a:t>
            </a:r>
            <a:endParaRPr lang="en-US" sz="1600" dirty="0">
              <a:solidFill>
                <a:schemeClr val="tx1"/>
              </a:solidFill>
              <a:latin typeface="Georgia Pro Light"/>
              <a:cs typeface="Segoe UI"/>
            </a:endParaRPr>
          </a:p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   </a:t>
            </a:r>
            <a:endParaRPr lang="sk-SK" sz="1600">
              <a:solidFill>
                <a:srgbClr val="CCC9C2"/>
              </a:solidFill>
            </a:endParaRPr>
          </a:p>
          <a:p>
            <a:pPr algn="ctr">
              <a:lnSpc>
                <a:spcPct val="110000"/>
              </a:lnSpc>
              <a:buChar char="•"/>
            </a:pPr>
            <a:r>
              <a:rPr lang="en-US" sz="1600" b="1" dirty="0">
                <a:solidFill>
                  <a:srgbClr val="FFFFFF"/>
                </a:solidFill>
              </a:rPr>
              <a:t>   </a:t>
            </a:r>
            <a:r>
              <a:rPr lang="en-US" sz="1600" b="1" err="1">
                <a:solidFill>
                  <a:srgbClr val="FFFFFF"/>
                </a:solidFill>
              </a:rPr>
              <a:t>Pozitívna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diskriminácia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býva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vnímaná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kontroverzne</a:t>
            </a:r>
            <a:r>
              <a:rPr lang="en-US" sz="1600" b="1" dirty="0">
                <a:solidFill>
                  <a:srgbClr val="FFFFFF"/>
                </a:solidFill>
              </a:rPr>
              <a:t>, </a:t>
            </a:r>
            <a:r>
              <a:rPr lang="en-US" sz="1600" b="1" err="1">
                <a:solidFill>
                  <a:srgbClr val="FFFFFF"/>
                </a:solidFill>
              </a:rPr>
              <a:t>podľa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niektorých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názorov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prináša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viac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škody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než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úžitku</a:t>
            </a:r>
            <a:r>
              <a:rPr lang="en-US" sz="1600" b="1" dirty="0">
                <a:solidFill>
                  <a:srgbClr val="FFFFFF"/>
                </a:solidFill>
              </a:rPr>
              <a:t>, </a:t>
            </a:r>
            <a:r>
              <a:rPr lang="en-US" sz="1600" b="1" err="1">
                <a:solidFill>
                  <a:srgbClr val="FFFFFF"/>
                </a:solidFill>
              </a:rPr>
              <a:t>Jej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kritici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tvrdia</a:t>
            </a:r>
            <a:r>
              <a:rPr lang="en-US" sz="1600" b="1" dirty="0">
                <a:solidFill>
                  <a:srgbClr val="FFFFFF"/>
                </a:solidFill>
              </a:rPr>
              <a:t>, </a:t>
            </a:r>
            <a:r>
              <a:rPr lang="en-US" sz="1600" b="1" err="1">
                <a:solidFill>
                  <a:srgbClr val="FFFFFF"/>
                </a:solidFill>
              </a:rPr>
              <a:t>že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afirmatívna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err="1">
                <a:solidFill>
                  <a:srgbClr val="FFFFFF"/>
                </a:solidFill>
              </a:rPr>
              <a:t>akcia</a:t>
            </a:r>
            <a:r>
              <a:rPr lang="en-US" sz="1600" b="1" dirty="0">
                <a:solidFill>
                  <a:srgbClr val="FFFFFF"/>
                </a:solidFill>
              </a:rPr>
              <a:t> v </a:t>
            </a:r>
            <a:r>
              <a:rPr lang="en-US" sz="1600" b="1" err="1">
                <a:solidFill>
                  <a:srgbClr val="FFFFFF"/>
                </a:solidFill>
              </a:rPr>
              <a:t>skutočnosti</a:t>
            </a:r>
            <a:r>
              <a:rPr lang="en-US" sz="1600" b="1" dirty="0">
                <a:solidFill>
                  <a:srgbClr val="FFFFFF"/>
                </a:solidFill>
              </a:rPr>
              <a:t>:</a:t>
            </a:r>
            <a:endParaRPr lang="sk-SK" sz="1600"/>
          </a:p>
          <a:p>
            <a:pPr marL="285750" indent="-285750" algn="ctr">
              <a:lnSpc>
                <a:spcPct val="110000"/>
              </a:lnSpc>
              <a:buChar char="•"/>
            </a:pPr>
            <a:r>
              <a:rPr lang="en-US" sz="1600" b="1" i="1" err="1">
                <a:solidFill>
                  <a:schemeClr val="tx1"/>
                </a:solidFill>
              </a:rPr>
              <a:t>zvýhodňovanie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err="1">
                <a:solidFill>
                  <a:schemeClr val="tx1"/>
                </a:solidFill>
              </a:rPr>
              <a:t>diskriminovaných</a:t>
            </a:r>
            <a:r>
              <a:rPr lang="en-US" sz="1600" b="1" dirty="0">
                <a:solidFill>
                  <a:schemeClr val="tx1"/>
                </a:solidFill>
              </a:rPr>
              <a:t> </a:t>
            </a:r>
            <a:r>
              <a:rPr lang="en-US" sz="1600" b="1" err="1">
                <a:solidFill>
                  <a:schemeClr val="tx1"/>
                </a:solidFill>
              </a:rPr>
              <a:t>alebo</a:t>
            </a:r>
            <a:r>
              <a:rPr lang="en-US" sz="1600" b="1" dirty="0">
                <a:solidFill>
                  <a:schemeClr val="tx1"/>
                </a:solidFill>
              </a:rPr>
              <a:t> </a:t>
            </a:r>
            <a:endParaRPr lang="en-US" sz="160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600" b="1" i="1" err="1">
                <a:solidFill>
                  <a:schemeClr val="tx1"/>
                </a:solidFill>
              </a:rPr>
              <a:t>zvýhodňovanie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err="1">
                <a:solidFill>
                  <a:schemeClr val="tx1"/>
                </a:solidFill>
              </a:rPr>
              <a:t>znevýhodnených</a:t>
            </a:r>
            <a:endParaRPr 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2421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14</Slides>
  <Notes>0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VaultVTI</vt:lpstr>
      <vt:lpstr>Diskriminácia</vt:lpstr>
      <vt:lpstr>Čo je diskriminácia?</vt:lpstr>
      <vt:lpstr>Prezentácia programu PowerPoint</vt:lpstr>
      <vt:lpstr>Dôvody pre diskriminačné správanie: </vt:lpstr>
      <vt:lpstr>Druhy diskriminácie</vt:lpstr>
      <vt:lpstr>Prezentácia programu PowerPoint</vt:lpstr>
      <vt:lpstr>Prezentácia programu PowerPoint</vt:lpstr>
      <vt:lpstr>Diskriminácia je zakázaná, ale...</vt:lpstr>
      <vt:lpstr>Pozitívna diskriminácia</vt:lpstr>
      <vt:lpstr>Prezentácia programu PowerPoint</vt:lpstr>
      <vt:lpstr>Diskriminácia a ľudské práva</vt:lpstr>
      <vt:lpstr>Čo sa dá proti diskriminácii robiť?</vt:lpstr>
      <vt:lpstr>Zdroje:</vt:lpstr>
      <vt:lpstr>ĎAKUJEM ZA POZORNOSŤ &lt;3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revision>266</cp:revision>
  <dcterms:created xsi:type="dcterms:W3CDTF">2024-05-14T20:37:59Z</dcterms:created>
  <dcterms:modified xsi:type="dcterms:W3CDTF">2024-05-15T01:18:45Z</dcterms:modified>
</cp:coreProperties>
</file>